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0" r:id="rId2"/>
    <p:sldId id="281" r:id="rId3"/>
    <p:sldId id="282" r:id="rId4"/>
    <p:sldId id="292" r:id="rId5"/>
    <p:sldId id="293" r:id="rId6"/>
    <p:sldId id="294" r:id="rId7"/>
    <p:sldId id="295" r:id="rId8"/>
    <p:sldId id="296" r:id="rId9"/>
    <p:sldId id="297" r:id="rId10"/>
    <p:sldId id="283" r:id="rId11"/>
    <p:sldId id="284" r:id="rId12"/>
    <p:sldId id="285" r:id="rId13"/>
    <p:sldId id="286" r:id="rId14"/>
    <p:sldId id="287" r:id="rId15"/>
    <p:sldId id="288" r:id="rId16"/>
    <p:sldId id="302" r:id="rId17"/>
    <p:sldId id="289" r:id="rId18"/>
    <p:sldId id="290" r:id="rId19"/>
    <p:sldId id="291" r:id="rId20"/>
    <p:sldId id="298" r:id="rId21"/>
    <p:sldId id="299" r:id="rId22"/>
    <p:sldId id="300" r:id="rId23"/>
    <p:sldId id="303" r:id="rId24"/>
    <p:sldId id="301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6BD9"/>
    <a:srgbClr val="0C9C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 horzBarState="maximized">
    <p:restoredLeft sz="0" autoAdjust="0"/>
    <p:restoredTop sz="0" autoAdjust="0"/>
  </p:normalViewPr>
  <p:slideViewPr>
    <p:cSldViewPr snapToGrid="0">
      <p:cViewPr varScale="1">
        <p:scale>
          <a:sx n="82" d="100"/>
          <a:sy n="82" d="100"/>
        </p:scale>
        <p:origin x="114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1CC5A-81B0-86DA-A06C-D3B65CAFC7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3B2E2A-CD88-BEA1-5E7B-AEEDDC788E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70CC27-4E20-7A45-07AA-2B2DA2A27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A2BDF-61B2-4B5A-9DE3-D0E725BEB1BD}" type="datetimeFigureOut">
              <a:rPr lang="en-IN" smtClean="0"/>
              <a:t>05-12-2023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875838-E6E6-5C66-E9CC-3C34B3CA3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BC37FE-F023-7BA5-83D8-C768189A9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F6525-D916-4E18-A080-7716CD326F3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12288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9413B-37F5-1D09-82A9-2D17F5C3B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5F8B34-9998-7914-A67D-C715EBEE1B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B0825C-933C-FC92-ADAE-C8992B73C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A2BDF-61B2-4B5A-9DE3-D0E725BEB1BD}" type="datetimeFigureOut">
              <a:rPr lang="en-IN" smtClean="0"/>
              <a:t>05-12-2023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C45937-AA2A-A88E-788F-C77EA991B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AEB208-4959-96F9-0DD9-0720A7126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F6525-D916-4E18-A080-7716CD326F3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8795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DCF9C-AF04-321E-FB3F-665062110F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4AC053-4581-396F-2E14-22B2F18D9C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40915B-B7DB-EBCA-CC6A-2513EB60EA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A2BDF-61B2-4B5A-9DE3-D0E725BEB1BD}" type="datetimeFigureOut">
              <a:rPr lang="en-IN" smtClean="0"/>
              <a:t>05-12-2023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2A85B2-9D56-EDED-A96D-70263A07A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260CB5-21FE-6B37-C1A2-DC16532A7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F6525-D916-4E18-A080-7716CD326F3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173181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C8C69-75A7-F023-AAF8-929A956F8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252E75-C3A4-B293-2499-6742C9620D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BD0522-AD7D-300D-76AF-5E569626B0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8A60EB-E2B3-183F-A5BF-FDFD422A7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A2BDF-61B2-4B5A-9DE3-D0E725BEB1BD}" type="datetimeFigureOut">
              <a:rPr lang="en-IN" smtClean="0"/>
              <a:t>05-12-2023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C50D45-DC41-00B6-2E2F-922AC06EB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57A723-5ECC-6BEA-E841-14ECFB57A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F6525-D916-4E18-A080-7716CD326F3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26683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A9554-93EA-575F-0466-4CC8D0E0E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1EC4C6-1BD8-E81F-7788-F5D61E1744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FA39FC-2900-62D5-364A-357721C649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28F888-C972-301C-8F7E-ADD652A466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7009F3-84B3-0552-997A-677C22C7A2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F34CF3-4F15-C040-6F01-7E27D0E74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A2BDF-61B2-4B5A-9DE3-D0E725BEB1BD}" type="datetimeFigureOut">
              <a:rPr lang="en-IN" smtClean="0"/>
              <a:t>05-12-2023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9D3A0D7-F5FC-34A0-DD8F-B72A48E9B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4B51486-7CEE-B6A2-A18A-FA4F11C15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F6525-D916-4E18-A080-7716CD326F3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916988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6232B-86F8-BC80-ED95-D734E7935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6732C6-FC59-2A62-7323-D5756D0EDB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A2BDF-61B2-4B5A-9DE3-D0E725BEB1BD}" type="datetimeFigureOut">
              <a:rPr lang="en-IN" smtClean="0"/>
              <a:t>05-12-2023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0317AF-6985-353C-9F30-8331B4DCF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EC04CB-96DD-2543-ED73-6BDA0F197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F6525-D916-4E18-A080-7716CD326F3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45100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803F46-B76C-C5D0-880C-4058FFCD9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A2BDF-61B2-4B5A-9DE3-D0E725BEB1BD}" type="datetimeFigureOut">
              <a:rPr lang="en-IN" smtClean="0"/>
              <a:t>05-12-2023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A2ED93-9E92-2B3C-169C-096025674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769430-0110-DF5F-0931-C7817DF3D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F6525-D916-4E18-A080-7716CD326F3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11767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8A2F7-9E2E-2913-D7D2-2CE982807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B4FDAD-3EDA-56A6-AA83-DEB58BC2D5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3EE942-0A1F-EE95-41F3-E5C45275CA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B978F2-25C4-6349-4A65-D6F236AFF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A2BDF-61B2-4B5A-9DE3-D0E725BEB1BD}" type="datetimeFigureOut">
              <a:rPr lang="en-IN" smtClean="0"/>
              <a:t>05-12-2023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CAFFDE-8970-1688-1BB4-142D0F91F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F5F27E-827B-154D-7EBF-0A9EBACAB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F6525-D916-4E18-A080-7716CD326F3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57788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F75EF-ADA9-2F74-EED4-FF37966A6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4AFC61-9686-9BB7-174D-EDA56C263D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A9A863-2D43-61A8-47A7-0DFEE1F300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127859-FF7A-6CF3-1BDE-9A1FD4E00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A2BDF-61B2-4B5A-9DE3-D0E725BEB1BD}" type="datetimeFigureOut">
              <a:rPr lang="en-IN" smtClean="0"/>
              <a:t>05-12-2023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C1B11E-79AE-4943-0928-E9CD93E2A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E3F2CC-9644-19F6-E2A5-229DC9EA8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F6525-D916-4E18-A080-7716CD326F3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70754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2E358-0B43-C21B-6D36-0C88CAD3B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18240D-F97B-C175-7A2B-B422E6D1F4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3FFB69-4577-79B0-41AE-CA37F99FE4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A2BDF-61B2-4B5A-9DE3-D0E725BEB1BD}" type="datetimeFigureOut">
              <a:rPr lang="en-IN" smtClean="0"/>
              <a:t>05-12-2023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D9B228-ACE6-22C0-1819-A3B70CFC4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ED09BB-0934-49BD-7853-5778C3B07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F6525-D916-4E18-A080-7716CD326F3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7199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DB7BC5-534E-546C-8F0E-E75A880E36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8EC98F-EE77-1B15-F7F0-5B65261F97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85F515-2A4F-4B4E-8CE9-0B9D8471A8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A2BDF-61B2-4B5A-9DE3-D0E725BEB1BD}" type="datetimeFigureOut">
              <a:rPr lang="en-IN" smtClean="0"/>
              <a:t>05-12-2023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D1D82D-10C6-A17D-4DB5-89ED9AB12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363282-82C5-603E-3F81-BA24A8BD2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F6525-D916-4E18-A080-7716CD326F3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7067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36833BF-3673-DB20-EF45-B68B4C4CE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6CD6FA-74A0-445D-3395-FA6ECE3E2F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E69086-3953-8008-0FDE-D2846B90A5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FA2BDF-61B2-4B5A-9DE3-D0E725BEB1BD}" type="datetimeFigureOut">
              <a:rPr lang="en-IN" smtClean="0"/>
              <a:t>05-12-2023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95F2E5-B399-AB79-BA9F-6C62768014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DF22A3-58FC-41F4-075C-4A42920467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F6525-D916-4E18-A080-7716CD326F3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34652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CE676-449E-0A44-0A07-F47B79500A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606491"/>
            <a:ext cx="9131560" cy="889897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0C9C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MOST IMPORTANT TOPICS</a:t>
            </a:r>
            <a:endParaRPr lang="en-IN" sz="3200" dirty="0">
              <a:solidFill>
                <a:srgbClr val="0C9C2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073783-AEC5-E5AE-6C72-38BE2E2E32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7910" y="2099389"/>
            <a:ext cx="11457992" cy="3965510"/>
          </a:xfrm>
        </p:spPr>
        <p:txBody>
          <a:bodyPr>
            <a:normAutofit lnSpcReduction="10000"/>
          </a:bodyPr>
          <a:lstStyle/>
          <a:p>
            <a:pPr marL="457200" indent="-457200" algn="l">
              <a:lnSpc>
                <a:spcPct val="200000"/>
              </a:lnSpc>
              <a:buAutoNum type="arabicPeriod"/>
            </a:pPr>
            <a:r>
              <a:rPr lang="en-US" dirty="0">
                <a:latin typeface="FT System Blank" pitchFamily="2" charset="0"/>
              </a:rPr>
              <a:t>DR. RAJENDRA PRASAD             GS-1, PRELIMS</a:t>
            </a:r>
          </a:p>
          <a:p>
            <a:pPr marL="457200" indent="-457200" algn="l">
              <a:lnSpc>
                <a:spcPct val="200000"/>
              </a:lnSpc>
              <a:buAutoNum type="arabicPeriod"/>
            </a:pPr>
            <a:r>
              <a:rPr lang="en-US" dirty="0">
                <a:latin typeface="FT System Blank" pitchFamily="2" charset="0"/>
              </a:rPr>
              <a:t>HORNBILL FESTIVAL AND STATEHOOD DAY OF NAGALAND	                                  PRELIMS, INTERVIEW</a:t>
            </a:r>
          </a:p>
          <a:p>
            <a:pPr marL="457200" indent="-457200" algn="l">
              <a:lnSpc>
                <a:spcPct val="200000"/>
              </a:lnSpc>
              <a:buAutoNum type="arabicPeriod"/>
            </a:pPr>
            <a:r>
              <a:rPr lang="en-US" dirty="0">
                <a:latin typeface="FT System Blank" pitchFamily="2" charset="0"/>
              </a:rPr>
              <a:t>INDIGENOUS FAITH DAY	                                   PRELIMS</a:t>
            </a:r>
          </a:p>
          <a:p>
            <a:pPr marL="457200" indent="-457200" algn="l">
              <a:lnSpc>
                <a:spcPct val="200000"/>
              </a:lnSpc>
              <a:buAutoNum type="arabicPeriod"/>
            </a:pPr>
            <a:r>
              <a:rPr lang="en-US" dirty="0">
                <a:latin typeface="FT System Blank" pitchFamily="2" charset="0"/>
              </a:rPr>
              <a:t>MOUNT MERAPI 	       PRELIMS</a:t>
            </a:r>
          </a:p>
          <a:p>
            <a:pPr marL="457200" indent="-457200" algn="l">
              <a:lnSpc>
                <a:spcPct val="200000"/>
              </a:lnSpc>
              <a:buAutoNum type="arabicPeriod"/>
            </a:pPr>
            <a:endParaRPr lang="en-US" dirty="0">
              <a:latin typeface="FT System Blank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932B8B-2174-3ADA-FD25-66A022A1A9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3827" y="4783478"/>
            <a:ext cx="2219136" cy="29873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B755247-03DD-3032-85AF-D045FEBE36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358" y="5505081"/>
            <a:ext cx="890093" cy="35969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A9DAEF1-C234-5FA7-626B-BBF5F51B6F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92689" y="3209731"/>
            <a:ext cx="2219136" cy="2987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A626BCB-87E4-1963-BE9F-DBE543A7E6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9263" y="2376682"/>
            <a:ext cx="414564" cy="414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8510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32073-68D3-3EC8-F378-B121A2F502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60091" y="604684"/>
            <a:ext cx="8967020" cy="870155"/>
          </a:xfrm>
        </p:spPr>
        <p:txBody>
          <a:bodyPr>
            <a:normAutofit/>
          </a:bodyPr>
          <a:lstStyle/>
          <a:p>
            <a:r>
              <a:rPr lang="en-US" sz="2800" spc="300" dirty="0">
                <a:solidFill>
                  <a:srgbClr val="406BD9"/>
                </a:solidFill>
                <a:latin typeface="FT System Blank" pitchFamily="2" charset="0"/>
              </a:rPr>
              <a:t>PRELIMS PRACTICE QUESTION</a:t>
            </a:r>
            <a:endParaRPr lang="en-IN" sz="2800" spc="300" dirty="0">
              <a:solidFill>
                <a:srgbClr val="406BD9"/>
              </a:solidFill>
              <a:latin typeface="FT System Blank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2B0DDB-E7BA-CCED-9A15-9A213409BE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226" y="1784555"/>
            <a:ext cx="11371006" cy="4660490"/>
          </a:xfrm>
        </p:spPr>
        <p:txBody>
          <a:bodyPr>
            <a:normAutofit fontScale="92500" lnSpcReduction="20000"/>
          </a:bodyPr>
          <a:lstStyle/>
          <a:p>
            <a:pPr algn="l">
              <a:lnSpc>
                <a:spcPct val="150000"/>
              </a:lnSpc>
            </a:pPr>
            <a:r>
              <a:rPr lang="en-US" dirty="0">
                <a:latin typeface="FT System Blank" pitchFamily="2" charset="0"/>
              </a:rPr>
              <a:t>Q. Regarding “carbon credits”, which one of the following statements is not correct? (UPSC-2011)</a:t>
            </a:r>
          </a:p>
          <a:p>
            <a:pPr algn="l">
              <a:lnSpc>
                <a:spcPct val="150000"/>
              </a:lnSpc>
            </a:pPr>
            <a:r>
              <a:rPr lang="en-US" dirty="0">
                <a:latin typeface="FT System Blank" pitchFamily="2" charset="0"/>
              </a:rPr>
              <a:t>(a) The carbon credit system was ratified in conjunction with the Kyoto Protocol</a:t>
            </a:r>
          </a:p>
          <a:p>
            <a:pPr algn="l">
              <a:lnSpc>
                <a:spcPct val="150000"/>
              </a:lnSpc>
            </a:pPr>
            <a:r>
              <a:rPr lang="en-US" dirty="0">
                <a:latin typeface="FT System Blank" pitchFamily="2" charset="0"/>
              </a:rPr>
              <a:t>(b) Carbon credits are awarded to countries or groups that have reduced greenhouse gases below their emission quota</a:t>
            </a:r>
          </a:p>
          <a:p>
            <a:pPr algn="l">
              <a:lnSpc>
                <a:spcPct val="150000"/>
              </a:lnSpc>
            </a:pPr>
            <a:r>
              <a:rPr lang="en-US" dirty="0">
                <a:latin typeface="FT System Blank" pitchFamily="2" charset="0"/>
              </a:rPr>
              <a:t>(c) The goal of the carbon credit system is to limit the increase of carbon dioxide emission.</a:t>
            </a:r>
          </a:p>
          <a:p>
            <a:pPr algn="l">
              <a:lnSpc>
                <a:spcPct val="150000"/>
              </a:lnSpc>
            </a:pPr>
            <a:r>
              <a:rPr lang="en-US" dirty="0">
                <a:latin typeface="FT System Blank" pitchFamily="2" charset="0"/>
              </a:rPr>
              <a:t>(d) Carbon credits are traded at a price fixed from time to time by the United Nations Environment </a:t>
            </a:r>
            <a:r>
              <a:rPr lang="en-US" dirty="0" err="1">
                <a:latin typeface="FT System Blank" pitchFamily="2" charset="0"/>
              </a:rPr>
              <a:t>Programme</a:t>
            </a:r>
            <a:r>
              <a:rPr lang="en-US" dirty="0">
                <a:latin typeface="FT System Blank" pitchFamily="2" charset="0"/>
              </a:rPr>
              <a:t>.</a:t>
            </a:r>
            <a:endParaRPr lang="en-IN" dirty="0">
              <a:latin typeface="FT System Blan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1838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EEC35-883E-8430-A886-D251B41B66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9084" y="619433"/>
            <a:ext cx="8908026" cy="980768"/>
          </a:xfrm>
        </p:spPr>
        <p:txBody>
          <a:bodyPr>
            <a:normAutofit/>
          </a:bodyPr>
          <a:lstStyle/>
          <a:p>
            <a:r>
              <a:rPr lang="en-US" sz="2800" spc="300" dirty="0">
                <a:solidFill>
                  <a:srgbClr val="406BD9"/>
                </a:solidFill>
                <a:latin typeface="FT System Blank" pitchFamily="2" charset="0"/>
                <a:cs typeface="Times New Roman" panose="02020603050405020304" pitchFamily="18" charset="0"/>
              </a:rPr>
              <a:t>PRELIMS PRACTICE QUESTION</a:t>
            </a:r>
            <a:endParaRPr lang="en-IN" sz="2800" spc="300" dirty="0">
              <a:solidFill>
                <a:srgbClr val="406BD9"/>
              </a:solidFill>
              <a:latin typeface="FT System Blank" pitchFamily="2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386BA6-0341-1147-F056-40C3A6B6A8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226" y="2050025"/>
            <a:ext cx="11282516" cy="3908323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dirty="0">
                <a:latin typeface="FT System Blank" pitchFamily="2" charset="0"/>
              </a:rPr>
              <a:t>Q. The </a:t>
            </a:r>
            <a:r>
              <a:rPr lang="en-US" dirty="0" err="1">
                <a:latin typeface="FT System Blank" pitchFamily="2" charset="0"/>
              </a:rPr>
              <a:t>centre</a:t>
            </a:r>
            <a:r>
              <a:rPr lang="en-US" dirty="0">
                <a:latin typeface="FT System Blank" pitchFamily="2" charset="0"/>
              </a:rPr>
              <a:t> of a cyclone is a calm area. It is called the ___ of the storm,</a:t>
            </a:r>
          </a:p>
          <a:p>
            <a:pPr marL="457200" indent="-457200" algn="l">
              <a:lnSpc>
                <a:spcPct val="150000"/>
              </a:lnSpc>
              <a:buAutoNum type="alphaLcParenR"/>
            </a:pPr>
            <a:r>
              <a:rPr lang="en-IN" dirty="0">
                <a:latin typeface="FT System Blank" pitchFamily="2" charset="0"/>
              </a:rPr>
              <a:t>Arm</a:t>
            </a:r>
          </a:p>
          <a:p>
            <a:pPr marL="457200" indent="-457200" algn="l">
              <a:lnSpc>
                <a:spcPct val="150000"/>
              </a:lnSpc>
              <a:buAutoNum type="alphaLcParenR"/>
            </a:pPr>
            <a:r>
              <a:rPr lang="en-IN" dirty="0">
                <a:latin typeface="FT System Blank" pitchFamily="2" charset="0"/>
              </a:rPr>
              <a:t>Heart</a:t>
            </a:r>
          </a:p>
          <a:p>
            <a:pPr marL="457200" indent="-457200" algn="l">
              <a:lnSpc>
                <a:spcPct val="150000"/>
              </a:lnSpc>
              <a:buAutoNum type="alphaLcParenR"/>
            </a:pPr>
            <a:r>
              <a:rPr lang="en-IN" dirty="0">
                <a:latin typeface="FT System Blank" pitchFamily="2" charset="0"/>
              </a:rPr>
              <a:t>Eye</a:t>
            </a:r>
          </a:p>
          <a:p>
            <a:pPr marL="457200" indent="-457200" algn="l">
              <a:lnSpc>
                <a:spcPct val="150000"/>
              </a:lnSpc>
              <a:buAutoNum type="alphaLcParenR"/>
            </a:pPr>
            <a:r>
              <a:rPr lang="en-IN" dirty="0">
                <a:latin typeface="FT System Blank" pitchFamily="2" charset="0"/>
              </a:rPr>
              <a:t>Head</a:t>
            </a:r>
            <a:endParaRPr lang="en-US" dirty="0">
              <a:latin typeface="FT System Blan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39640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76197-AB41-1339-7BFA-1D40FC30E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3964"/>
            <a:ext cx="10515600" cy="1439995"/>
          </a:xfrm>
        </p:spPr>
        <p:txBody>
          <a:bodyPr>
            <a:normAutofit/>
          </a:bodyPr>
          <a:lstStyle/>
          <a:p>
            <a:pPr algn="ctr"/>
            <a:br>
              <a:rPr lang="en-US" sz="3200" dirty="0">
                <a:solidFill>
                  <a:srgbClr val="0C9C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solidFill>
                  <a:srgbClr val="0C9C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RAJENDRA PRASAD</a:t>
            </a:r>
            <a:endParaRPr lang="en-IN" sz="3200" dirty="0">
              <a:solidFill>
                <a:srgbClr val="0C9C2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DE74365-D46A-A32D-E8BE-A74101786C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85783" y="2375244"/>
            <a:ext cx="7020433" cy="331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7153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ECF7942-DB0D-C7F4-0CDB-D12ECBC53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77176"/>
          </a:xfrm>
        </p:spPr>
        <p:txBody>
          <a:bodyPr>
            <a:normAutofit/>
          </a:bodyPr>
          <a:lstStyle/>
          <a:p>
            <a:pPr algn="ctr"/>
            <a:r>
              <a:rPr lang="en-IN" sz="2800" spc="300" dirty="0">
                <a:solidFill>
                  <a:srgbClr val="406BD9"/>
                </a:solidFill>
                <a:latin typeface="FT System Blank" pitchFamily="2" charset="0"/>
              </a:rPr>
              <a:t>CONTEXT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DC437F9-5154-13AC-15CD-103193495D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92231" y="1439126"/>
            <a:ext cx="5727569" cy="435133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FT System Blank" pitchFamily="2" charset="0"/>
              </a:rPr>
              <a:t> The President of India, </a:t>
            </a:r>
            <a:r>
              <a:rPr lang="en-US" sz="2400" dirty="0" err="1">
                <a:latin typeface="FT System Blank" pitchFamily="2" charset="0"/>
              </a:rPr>
              <a:t>Smt</a:t>
            </a:r>
            <a:r>
              <a:rPr lang="en-US" sz="2400" dirty="0">
                <a:latin typeface="FT System Blank" pitchFamily="2" charset="0"/>
              </a:rPr>
              <a:t> </a:t>
            </a:r>
            <a:r>
              <a:rPr lang="en-US" sz="2400" dirty="0" err="1">
                <a:latin typeface="FT System Blank" pitchFamily="2" charset="0"/>
              </a:rPr>
              <a:t>Droupadi</a:t>
            </a:r>
            <a:r>
              <a:rPr lang="en-US" sz="2400" dirty="0">
                <a:latin typeface="FT System Blank" pitchFamily="2" charset="0"/>
              </a:rPr>
              <a:t> </a:t>
            </a:r>
            <a:r>
              <a:rPr lang="en-US" sz="2400" dirty="0" err="1">
                <a:latin typeface="FT System Blank" pitchFamily="2" charset="0"/>
              </a:rPr>
              <a:t>Murmu</a:t>
            </a:r>
            <a:r>
              <a:rPr lang="en-US" sz="2400" dirty="0">
                <a:latin typeface="FT System Blank" pitchFamily="2" charset="0"/>
              </a:rPr>
              <a:t> paid floral tributes to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Dr. Rajendra Prasad</a:t>
            </a:r>
            <a:r>
              <a:rPr lang="en-US" sz="2400" dirty="0">
                <a:latin typeface="FT System Blank" pitchFamily="2" charset="0"/>
              </a:rPr>
              <a:t>, the first President of India on his birth anniversary at </a:t>
            </a:r>
            <a:r>
              <a:rPr lang="en-US" sz="2400" dirty="0" err="1">
                <a:latin typeface="FT System Blank" pitchFamily="2" charset="0"/>
              </a:rPr>
              <a:t>Rashtrapati</a:t>
            </a:r>
            <a:r>
              <a:rPr lang="en-US" sz="2400" dirty="0">
                <a:latin typeface="FT System Blank" pitchFamily="2" charset="0"/>
              </a:rPr>
              <a:t> Bhavan today (December 3, 2023).</a:t>
            </a:r>
            <a:endParaRPr lang="en-IN" sz="2400" dirty="0">
              <a:latin typeface="FT System Blank" pitchFamily="2" charset="0"/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D8DA163-4B00-2F06-9112-2BC5E12860C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1623645"/>
            <a:ext cx="5181600" cy="345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538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02E084C-1734-F7FC-CC51-396C08ABA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41506"/>
          </a:xfrm>
        </p:spPr>
        <p:txBody>
          <a:bodyPr>
            <a:normAutofit/>
          </a:bodyPr>
          <a:lstStyle/>
          <a:p>
            <a:pPr algn="ctr"/>
            <a:r>
              <a:rPr lang="en-IN" sz="2800" spc="300" dirty="0">
                <a:solidFill>
                  <a:srgbClr val="406BD9"/>
                </a:solidFill>
                <a:latin typeface="FT System Blank" pitchFamily="2" charset="0"/>
              </a:rPr>
              <a:t>ABOUT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0E09AE3-6A4D-4538-64C4-95512CBEC0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963" y="1316578"/>
            <a:ext cx="11155837" cy="435133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IN" sz="2400" dirty="0">
                <a:latin typeface="FT System Blank" pitchFamily="2" charset="0"/>
              </a:rPr>
              <a:t> </a:t>
            </a:r>
            <a:r>
              <a:rPr lang="en-IN" sz="2400" dirty="0">
                <a:solidFill>
                  <a:srgbClr val="FF0000"/>
                </a:solidFill>
                <a:latin typeface="FT System Blank" pitchFamily="2" charset="0"/>
              </a:rPr>
              <a:t>Birth &amp; early life </a:t>
            </a:r>
            <a:r>
              <a:rPr lang="en-IN" sz="2400" dirty="0">
                <a:latin typeface="FT System Blank" pitchFamily="2" charset="0"/>
              </a:rPr>
              <a:t>: </a:t>
            </a:r>
            <a:r>
              <a:rPr lang="en-IN" sz="2400" dirty="0" err="1">
                <a:latin typeface="FT System Blank" pitchFamily="2" charset="0"/>
              </a:rPr>
              <a:t>Dr.</a:t>
            </a:r>
            <a:r>
              <a:rPr lang="en-IN" sz="2400" dirty="0">
                <a:latin typeface="FT System Blank" pitchFamily="2" charset="0"/>
              </a:rPr>
              <a:t> Rajendra Prasad was born on December 3, 1884, in </a:t>
            </a:r>
            <a:r>
              <a:rPr lang="en-IN" sz="2400" dirty="0" err="1">
                <a:latin typeface="FT System Blank" pitchFamily="2" charset="0"/>
              </a:rPr>
              <a:t>Zeradei</a:t>
            </a:r>
            <a:r>
              <a:rPr lang="en-IN" sz="2400" dirty="0">
                <a:latin typeface="FT System Blank" pitchFamily="2" charset="0"/>
              </a:rPr>
              <a:t>, Siwan, Bihar. His father was Mahadev Sahai.</a:t>
            </a:r>
          </a:p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FT System Blank" pitchFamily="2" charset="0"/>
              </a:rPr>
              <a:t>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Legal Career</a:t>
            </a:r>
            <a:r>
              <a:rPr lang="en-US" sz="2400" dirty="0">
                <a:latin typeface="FT System Blank" pitchFamily="2" charset="0"/>
              </a:rPr>
              <a:t>: Began his legal practice at the Patna High Court in 1916</a:t>
            </a:r>
          </a:p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FT System Blank" pitchFamily="2" charset="0"/>
              </a:rPr>
              <a:t> Influence by Gandhi: Deeply influenced by Mahatma Gandhi, especially during the </a:t>
            </a:r>
            <a:r>
              <a:rPr lang="en-US" sz="2400" dirty="0" err="1">
                <a:solidFill>
                  <a:srgbClr val="FF0000"/>
                </a:solidFill>
                <a:latin typeface="FT System Blank" pitchFamily="2" charset="0"/>
              </a:rPr>
              <a:t>Champaran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 Satyagraha.</a:t>
            </a:r>
            <a:endParaRPr lang="en-IN" sz="2400" dirty="0">
              <a:solidFill>
                <a:srgbClr val="FF0000"/>
              </a:solidFill>
              <a:latin typeface="FT System Blan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87700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D76E2B1-CCC3-DF84-387A-6001F671C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73481"/>
          </a:xfrm>
        </p:spPr>
        <p:txBody>
          <a:bodyPr>
            <a:normAutofit/>
          </a:bodyPr>
          <a:lstStyle/>
          <a:p>
            <a:pPr algn="ctr"/>
            <a:r>
              <a:rPr lang="en-IN" sz="2800" spc="300" dirty="0">
                <a:solidFill>
                  <a:srgbClr val="406BD9"/>
                </a:solidFill>
                <a:latin typeface="FT System Blank" pitchFamily="2" charset="0"/>
              </a:rPr>
              <a:t>FREEDOM STRUGGLE INVOLVEMENT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1B7C4D8-D6B7-725A-EE19-3AAF952B67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0511" y="1439126"/>
            <a:ext cx="5699289" cy="435133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FT System Blank" pitchFamily="2" charset="0"/>
              </a:rPr>
              <a:t>Joined Indian National Congress in 1911.</a:t>
            </a:r>
          </a:p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FT System Blank" pitchFamily="2" charset="0"/>
              </a:rPr>
              <a:t>Actively participated in the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non-cooperation movement</a:t>
            </a:r>
            <a:r>
              <a:rPr lang="en-US" sz="2400" dirty="0">
                <a:latin typeface="FT System Blank" pitchFamily="2" charset="0"/>
              </a:rPr>
              <a:t> in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Bihar</a:t>
            </a:r>
            <a:r>
              <a:rPr lang="en-US" sz="2400" dirty="0">
                <a:latin typeface="FT System Blank" pitchFamily="2" charset="0"/>
              </a:rPr>
              <a:t>.</a:t>
            </a:r>
          </a:p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FT System Blank" pitchFamily="2" charset="0"/>
              </a:rPr>
              <a:t>Led a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salt Satyagraha </a:t>
            </a:r>
            <a:r>
              <a:rPr lang="en-US" sz="2400" dirty="0">
                <a:latin typeface="FT System Blank" pitchFamily="2" charset="0"/>
              </a:rPr>
              <a:t>in </a:t>
            </a:r>
            <a:r>
              <a:rPr lang="en-US" sz="2400" dirty="0" err="1">
                <a:latin typeface="FT System Blank" pitchFamily="2" charset="0"/>
              </a:rPr>
              <a:t>Nakhas</a:t>
            </a:r>
            <a:r>
              <a:rPr lang="en-US" sz="2400" dirty="0">
                <a:latin typeface="FT System Blank" pitchFamily="2" charset="0"/>
              </a:rPr>
              <a:t> Pond, Bihar in 1930.</a:t>
            </a:r>
            <a:endParaRPr lang="en-IN" sz="2400" dirty="0">
              <a:latin typeface="FT System Blank" pitchFamily="2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E61584-CB7B-E97F-C446-664E79F566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533394"/>
            <a:ext cx="5181600" cy="435133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IN" sz="2400" dirty="0">
                <a:latin typeface="FT System Blank" pitchFamily="2" charset="0"/>
              </a:rPr>
              <a:t>Leadership Roles in Congress:</a:t>
            </a:r>
          </a:p>
          <a:p>
            <a:pPr lvl="1">
              <a:lnSpc>
                <a:spcPct val="150000"/>
              </a:lnSpc>
              <a:buClr>
                <a:srgbClr val="406BD9"/>
              </a:buClr>
              <a:buFont typeface="Courier New" panose="02070309020205020404" pitchFamily="49" charset="0"/>
              <a:buChar char="o"/>
            </a:pPr>
            <a:r>
              <a:rPr lang="en-US" dirty="0">
                <a:latin typeface="FT System Blank" pitchFamily="2" charset="0"/>
              </a:rPr>
              <a:t>Presided over the </a:t>
            </a:r>
            <a:r>
              <a:rPr lang="en-US" dirty="0">
                <a:solidFill>
                  <a:srgbClr val="FF0000"/>
                </a:solidFill>
                <a:latin typeface="FT System Blank" pitchFamily="2" charset="0"/>
              </a:rPr>
              <a:t>Bombay session of the Congress </a:t>
            </a:r>
            <a:r>
              <a:rPr lang="en-US" dirty="0">
                <a:latin typeface="FT System Blank" pitchFamily="2" charset="0"/>
              </a:rPr>
              <a:t>in </a:t>
            </a:r>
            <a:r>
              <a:rPr lang="en-US" dirty="0">
                <a:solidFill>
                  <a:srgbClr val="FF0000"/>
                </a:solidFill>
                <a:latin typeface="FT System Blank" pitchFamily="2" charset="0"/>
              </a:rPr>
              <a:t>1934</a:t>
            </a:r>
            <a:r>
              <a:rPr lang="en-US" dirty="0">
                <a:latin typeface="FT System Blank" pitchFamily="2" charset="0"/>
              </a:rPr>
              <a:t>.</a:t>
            </a:r>
          </a:p>
          <a:p>
            <a:pPr lvl="1">
              <a:lnSpc>
                <a:spcPct val="150000"/>
              </a:lnSpc>
              <a:buClr>
                <a:srgbClr val="406BD9"/>
              </a:buClr>
              <a:buFont typeface="Courier New" panose="02070309020205020404" pitchFamily="49" charset="0"/>
              <a:buChar char="o"/>
            </a:pPr>
            <a:r>
              <a:rPr lang="en-US" dirty="0">
                <a:latin typeface="FT System Blank" pitchFamily="2" charset="0"/>
              </a:rPr>
              <a:t>Succeeded Subhash Chandra Bose as Congress President in 1939.</a:t>
            </a:r>
            <a:endParaRPr lang="en-IN" dirty="0">
              <a:latin typeface="FT System Blan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8012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D7AB9-50F4-CBE5-CABD-13592EAD47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2652"/>
          </a:xfrm>
        </p:spPr>
        <p:txBody>
          <a:bodyPr>
            <a:normAutofit/>
          </a:bodyPr>
          <a:lstStyle/>
          <a:p>
            <a:pPr algn="ctr"/>
            <a:r>
              <a:rPr lang="en-IN" sz="2800" spc="300" dirty="0">
                <a:solidFill>
                  <a:srgbClr val="406BD9"/>
                </a:solidFill>
                <a:latin typeface="FT System Blank" pitchFamily="2" charset="0"/>
              </a:rPr>
              <a:t>CONSTITUENT ASSEMBLY AND PRESIDENCY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74DA45-527E-ADB2-F62E-907C5BAC84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45097" y="1439126"/>
            <a:ext cx="5774703" cy="435133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FT System Blank" pitchFamily="2" charset="0"/>
              </a:rPr>
              <a:t> Elected President of the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Constituent Assembly</a:t>
            </a:r>
            <a:r>
              <a:rPr lang="en-US" sz="2400" dirty="0">
                <a:latin typeface="FT System Blank" pitchFamily="2" charset="0"/>
              </a:rPr>
              <a:t> in 1946.</a:t>
            </a:r>
          </a:p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FT System Blank" pitchFamily="2" charset="0"/>
              </a:rPr>
              <a:t> Oversaw committees on the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National Flag </a:t>
            </a:r>
            <a:r>
              <a:rPr lang="en-US" sz="2400" dirty="0">
                <a:latin typeface="FT System Blank" pitchFamily="2" charset="0"/>
              </a:rPr>
              <a:t>and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Rules of Procedure</a:t>
            </a:r>
            <a:r>
              <a:rPr lang="en-US" sz="2400" dirty="0">
                <a:latin typeface="FT System Blank" pitchFamily="2" charset="0"/>
              </a:rPr>
              <a:t>.</a:t>
            </a:r>
          </a:p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FT System Blank" pitchFamily="2" charset="0"/>
              </a:rPr>
              <a:t> Became the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first President </a:t>
            </a:r>
            <a:r>
              <a:rPr lang="en-US" sz="2400" dirty="0">
                <a:latin typeface="FT System Blank" pitchFamily="2" charset="0"/>
              </a:rPr>
              <a:t>of India on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January 26, 1950</a:t>
            </a:r>
            <a:r>
              <a:rPr lang="en-US" sz="2400" dirty="0">
                <a:latin typeface="FT System Blank" pitchFamily="2" charset="0"/>
              </a:rPr>
              <a:t>.</a:t>
            </a:r>
            <a:endParaRPr lang="en-IN" sz="2400" dirty="0">
              <a:latin typeface="FT System Blank" pitchFamily="2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FD8B0E-4CDC-BB6A-B4F7-7A41E3FF44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517715"/>
            <a:ext cx="5181600" cy="465924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FT System Blank" pitchFamily="2" charset="0"/>
              </a:rPr>
              <a:t>Role in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Interim Government</a:t>
            </a:r>
          </a:p>
          <a:p>
            <a:pPr lvl="1">
              <a:lnSpc>
                <a:spcPct val="150000"/>
              </a:lnSpc>
              <a:buClr>
                <a:srgbClr val="406BD9"/>
              </a:buClr>
              <a:buFont typeface="Courier New" panose="02070309020205020404" pitchFamily="49" charset="0"/>
              <a:buChar char="o"/>
            </a:pPr>
            <a:r>
              <a:rPr lang="en-US" dirty="0">
                <a:latin typeface="FT System Blank" pitchFamily="2" charset="0"/>
              </a:rPr>
              <a:t>Served as the Minister of </a:t>
            </a:r>
            <a:r>
              <a:rPr lang="en-US" dirty="0">
                <a:solidFill>
                  <a:srgbClr val="FF0000"/>
                </a:solidFill>
                <a:latin typeface="FT System Blank" pitchFamily="2" charset="0"/>
              </a:rPr>
              <a:t>Food &amp; Agriculture</a:t>
            </a:r>
            <a:r>
              <a:rPr lang="en-US" dirty="0">
                <a:latin typeface="FT System Blank" pitchFamily="2" charset="0"/>
              </a:rPr>
              <a:t> in Pandit Jawaharlal Nehru's Interim Government in </a:t>
            </a:r>
            <a:r>
              <a:rPr lang="en-US" dirty="0">
                <a:solidFill>
                  <a:srgbClr val="FF0000"/>
                </a:solidFill>
                <a:latin typeface="FT System Blank" pitchFamily="2" charset="0"/>
              </a:rPr>
              <a:t>1946.</a:t>
            </a:r>
            <a:endParaRPr lang="en-IN" dirty="0">
              <a:solidFill>
                <a:srgbClr val="FF0000"/>
              </a:solidFill>
              <a:latin typeface="FT System Blan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87896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02EC2EA-FFEF-E0FB-0D09-A6686C4E7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7811"/>
          </a:xfrm>
        </p:spPr>
        <p:txBody>
          <a:bodyPr>
            <a:normAutofit/>
          </a:bodyPr>
          <a:lstStyle/>
          <a:p>
            <a:pPr algn="ctr"/>
            <a:r>
              <a:rPr lang="en-IN" sz="2800" spc="300" dirty="0">
                <a:solidFill>
                  <a:srgbClr val="406BD9"/>
                </a:solidFill>
                <a:latin typeface="FT System Blank" pitchFamily="2" charset="0"/>
              </a:rPr>
              <a:t>ADDITIONAL FACTS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7A8FAA-B8BB-77B5-AD37-264901AC59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511" y="1391992"/>
            <a:ext cx="11033289" cy="435133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Awards and Recognition</a:t>
            </a:r>
            <a:r>
              <a:rPr lang="en-US" sz="2400" dirty="0">
                <a:latin typeface="FT System Blank" pitchFamily="2" charset="0"/>
              </a:rPr>
              <a:t>: Awarded the Bharat Ratna in 1962 after a 12-year presidency.</a:t>
            </a:r>
          </a:p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Literary Contributions</a:t>
            </a:r>
            <a:r>
              <a:rPr lang="en-US" sz="2400" dirty="0">
                <a:latin typeface="FT System Blank" pitchFamily="2" charset="0"/>
              </a:rPr>
              <a:t>: Authored books including "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Satyagraha at </a:t>
            </a:r>
            <a:r>
              <a:rPr lang="en-US" sz="2400" dirty="0" err="1">
                <a:solidFill>
                  <a:srgbClr val="FF0000"/>
                </a:solidFill>
                <a:latin typeface="FT System Blank" pitchFamily="2" charset="0"/>
              </a:rPr>
              <a:t>Champaran</a:t>
            </a:r>
            <a:r>
              <a:rPr lang="en-US" sz="2400" dirty="0">
                <a:latin typeface="FT System Blank" pitchFamily="2" charset="0"/>
              </a:rPr>
              <a:t>," "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India Divided</a:t>
            </a:r>
            <a:r>
              <a:rPr lang="en-US" sz="2400" dirty="0">
                <a:latin typeface="FT System Blank" pitchFamily="2" charset="0"/>
              </a:rPr>
              <a:t>”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 </a:t>
            </a:r>
            <a:r>
              <a:rPr lang="en-US" sz="2400" dirty="0">
                <a:latin typeface="FT System Blank" pitchFamily="2" charset="0"/>
              </a:rPr>
              <a:t>and his autobiography "</a:t>
            </a:r>
            <a:r>
              <a:rPr lang="en-US" sz="2400" dirty="0" err="1">
                <a:solidFill>
                  <a:srgbClr val="FF0000"/>
                </a:solidFill>
                <a:latin typeface="FT System Blank" pitchFamily="2" charset="0"/>
              </a:rPr>
              <a:t>Atmakatha</a:t>
            </a:r>
            <a:r>
              <a:rPr lang="en-US" sz="2400" dirty="0">
                <a:latin typeface="FT System Blank" pitchFamily="2" charset="0"/>
              </a:rPr>
              <a:t>”.</a:t>
            </a:r>
          </a:p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Death</a:t>
            </a:r>
            <a:r>
              <a:rPr lang="en-US" sz="2400" dirty="0">
                <a:latin typeface="FT System Blank" pitchFamily="2" charset="0"/>
              </a:rPr>
              <a:t>: Passed away on February 28, 1963, at the Sadaqat Ashram in Patna.</a:t>
            </a:r>
            <a:endParaRPr lang="en-IN" sz="2400" dirty="0">
              <a:latin typeface="FT System Blan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65609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D5BA3-19A9-C294-3427-60A004D91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787744" cy="1333046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3200" dirty="0">
                <a:solidFill>
                  <a:srgbClr val="0C9C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HORNBILL FESTIVAL AND STATEHOOD DAY OF NAGALAND</a:t>
            </a:r>
            <a:endParaRPr lang="en-IN" sz="3200" dirty="0">
              <a:solidFill>
                <a:srgbClr val="0C9C2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002A2A5-AACA-EBB4-2282-B5D21D7387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45185" y="1946923"/>
            <a:ext cx="5301630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0493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89945DE-D01F-4EDA-B28B-62D471C17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94372"/>
          </a:xfrm>
        </p:spPr>
        <p:txBody>
          <a:bodyPr>
            <a:normAutofit/>
          </a:bodyPr>
          <a:lstStyle/>
          <a:p>
            <a:pPr algn="ctr"/>
            <a:r>
              <a:rPr lang="en-IN" sz="2800" spc="300" dirty="0">
                <a:solidFill>
                  <a:srgbClr val="406BD9"/>
                </a:solidFill>
                <a:latin typeface="FT System Blank" pitchFamily="2" charset="0"/>
              </a:rPr>
              <a:t>CONTEXT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FF7944A-C79E-0403-6E64-DF21F494A9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3951" y="1419521"/>
            <a:ext cx="5755849" cy="478647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Nagaland</a:t>
            </a:r>
            <a:r>
              <a:rPr lang="en-US" sz="2400" dirty="0">
                <a:latin typeface="FT System Blank" pitchFamily="2" charset="0"/>
              </a:rPr>
              <a:t> is celebrating the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24th</a:t>
            </a:r>
            <a:r>
              <a:rPr lang="en-US" sz="2400" dirty="0">
                <a:latin typeface="FT System Blank" pitchFamily="2" charset="0"/>
              </a:rPr>
              <a:t> edition of the Hornbill Festival.</a:t>
            </a:r>
            <a:endParaRPr lang="en-IN" sz="2400" dirty="0">
              <a:latin typeface="FT System Blank" pitchFamily="2" charset="0"/>
            </a:endParaRPr>
          </a:p>
        </p:txBody>
      </p:sp>
      <p:pic>
        <p:nvPicPr>
          <p:cNvPr id="2" name="Content Placeholder 1">
            <a:extLst>
              <a:ext uri="{FF2B5EF4-FFF2-40B4-BE49-F238E27FC236}">
                <a16:creationId xmlns:a16="http://schemas.microsoft.com/office/drawing/2014/main" id="{746D5242-90A5-4DB7-C46E-92AB153AEC1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1591990"/>
            <a:ext cx="5181600" cy="3461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0656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2413874-3B61-8D71-841D-09F9584DE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03799"/>
          </a:xfrm>
        </p:spPr>
        <p:txBody>
          <a:bodyPr>
            <a:normAutofit/>
          </a:bodyPr>
          <a:lstStyle/>
          <a:p>
            <a:pPr algn="ctr"/>
            <a:r>
              <a:rPr lang="en-IN" sz="2800" spc="300" dirty="0">
                <a:solidFill>
                  <a:srgbClr val="406BD9"/>
                </a:solidFill>
                <a:latin typeface="FT System Blank" pitchFamily="2" charset="0"/>
              </a:rPr>
              <a:t>EVENT DETAILS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A4EE8D-4711-0320-28B8-BDE74DD57A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951" y="1391992"/>
            <a:ext cx="11089849" cy="435133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FT System Blank" pitchFamily="2" charset="0"/>
              </a:rPr>
              <a:t>An upcoming exhibition will showcase the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Mithun (the official state animal) </a:t>
            </a:r>
            <a:r>
              <a:rPr lang="en-US" sz="2400" dirty="0">
                <a:latin typeface="FT System Blank" pitchFamily="2" charset="0"/>
              </a:rPr>
              <a:t>and the </a:t>
            </a:r>
            <a:r>
              <a:rPr lang="en-US" sz="2400" dirty="0" err="1">
                <a:solidFill>
                  <a:srgbClr val="FF0000"/>
                </a:solidFill>
                <a:latin typeface="FT System Blank" pitchFamily="2" charset="0"/>
              </a:rPr>
              <a:t>Tenyi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 Vo </a:t>
            </a:r>
            <a:r>
              <a:rPr lang="en-US" sz="2400" dirty="0">
                <a:latin typeface="FT System Blank" pitchFamily="2" charset="0"/>
              </a:rPr>
              <a:t>(a local breed of pig) from Nagaland's countryside. Additionally, the Nagaland Beekeeping and Honey Mission is initiating the inaugural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'Bee Tourism' </a:t>
            </a:r>
            <a:r>
              <a:rPr lang="en-US" sz="2400" dirty="0">
                <a:latin typeface="FT System Blank" pitchFamily="2" charset="0"/>
              </a:rPr>
              <a:t>event, highlighting the state's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distinctive beekeeping heritage</a:t>
            </a:r>
            <a:r>
              <a:rPr lang="en-US" sz="2400" dirty="0">
                <a:latin typeface="FT System Blank" pitchFamily="2" charset="0"/>
              </a:rPr>
              <a:t> and the diverse methods employed throughout the region.</a:t>
            </a:r>
            <a:endParaRPr lang="en-IN" sz="2400" dirty="0">
              <a:latin typeface="FT System Blan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4870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3DE96DD-49DA-5FA5-A862-6DC45056C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98067"/>
          </a:xfrm>
        </p:spPr>
        <p:txBody>
          <a:bodyPr>
            <a:normAutofit/>
          </a:bodyPr>
          <a:lstStyle/>
          <a:p>
            <a:pPr algn="ctr"/>
            <a:r>
              <a:rPr lang="en-IN" sz="2800" spc="300" dirty="0">
                <a:solidFill>
                  <a:srgbClr val="406BD9"/>
                </a:solidFill>
                <a:latin typeface="FT System Blank" pitchFamily="2" charset="0"/>
              </a:rPr>
              <a:t>ABOUT THE HORNBILL FESTIVAL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FAC989-082C-0719-A7AC-43F7FD84ED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536" y="1483567"/>
            <a:ext cx="11165264" cy="409008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FT System Blank" pitchFamily="2" charset="0"/>
              </a:rPr>
              <a:t> Annual event in Nagaland, celebrating indigenous culture.</a:t>
            </a:r>
          </a:p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FT System Blank" pitchFamily="2" charset="0"/>
              </a:rPr>
              <a:t> Started in 2000, showcasing traditional and contemporary heritage.</a:t>
            </a:r>
          </a:p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FT System Blank" pitchFamily="2" charset="0"/>
              </a:rPr>
              <a:t> Named after the hornbill, a significant bird in local folklore.</a:t>
            </a:r>
          </a:p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FT System Blank" pitchFamily="2" charset="0"/>
              </a:rPr>
              <a:t> Known as the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'Festival of Festivals</a:t>
            </a:r>
            <a:r>
              <a:rPr lang="en-US" sz="2400" dirty="0">
                <a:latin typeface="FT System Blank" pitchFamily="2" charset="0"/>
              </a:rPr>
              <a:t>' for its grand display of diversity.</a:t>
            </a:r>
          </a:p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FT System Blank" pitchFamily="2" charset="0"/>
              </a:rPr>
              <a:t> Aims to promote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inter-tribal interaction </a:t>
            </a:r>
            <a:r>
              <a:rPr lang="en-US" sz="2400" dirty="0">
                <a:latin typeface="FT System Blank" pitchFamily="2" charset="0"/>
              </a:rPr>
              <a:t>and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cultural preservation</a:t>
            </a:r>
            <a:r>
              <a:rPr lang="en-US" sz="2400" dirty="0">
                <a:latin typeface="FT System Blank" pitchFamily="2" charset="0"/>
              </a:rPr>
              <a:t>.</a:t>
            </a:r>
          </a:p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FT System Blank" pitchFamily="2" charset="0"/>
              </a:rPr>
              <a:t> Organized by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Nagaland's State Tourism and Art &amp; Culture Departments</a:t>
            </a:r>
            <a:r>
              <a:rPr lang="en-US" sz="2400" dirty="0">
                <a:latin typeface="FT System Blank" pitchFamily="2" charset="0"/>
              </a:rPr>
              <a:t>.</a:t>
            </a:r>
            <a:endParaRPr lang="en-IN" sz="2400" dirty="0">
              <a:latin typeface="FT System Blan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87214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BC271-AA2C-9D56-0706-76F60FC85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3952"/>
            <a:ext cx="10515600" cy="131975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br>
              <a:rPr lang="en-US" sz="2800" spc="300" dirty="0">
                <a:solidFill>
                  <a:srgbClr val="406BD9"/>
                </a:solidFill>
                <a:latin typeface="FT System Blank" pitchFamily="2" charset="0"/>
              </a:rPr>
            </a:br>
            <a:r>
              <a:rPr lang="en-US" sz="2800" spc="300" dirty="0">
                <a:solidFill>
                  <a:srgbClr val="406BD9"/>
                </a:solidFill>
                <a:latin typeface="FT System Blank" pitchFamily="2" charset="0"/>
              </a:rPr>
              <a:t>STATEHOOD OF NAGALAND:BACKGROUND (UNTIL 1957)</a:t>
            </a:r>
            <a:br>
              <a:rPr lang="en-US" sz="2800" dirty="0"/>
            </a:br>
            <a:endParaRPr lang="en-IN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9D2331-764E-9733-6CFB-8B67A6598A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8219" y="1825625"/>
            <a:ext cx="5661581" cy="4351338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FT System Blank" pitchFamily="2" charset="0"/>
              </a:rPr>
              <a:t>Originally a district in Assam known as ‘The Naga Hills’.</a:t>
            </a:r>
          </a:p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FT System Blank" pitchFamily="2" charset="0"/>
              </a:rPr>
              <a:t>Formation of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Naga People’s Convention (NPC) </a:t>
            </a:r>
            <a:r>
              <a:rPr lang="en-US" sz="2400" dirty="0">
                <a:latin typeface="FT System Blank" pitchFamily="2" charset="0"/>
              </a:rPr>
              <a:t>(1957)</a:t>
            </a:r>
          </a:p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FT System Blank" pitchFamily="2" charset="0"/>
              </a:rPr>
              <a:t>August 1957: Various Naga tribe leaders formed NPC.</a:t>
            </a:r>
          </a:p>
          <a:p>
            <a:endParaRPr lang="en-IN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BA8D2C-F1D4-4F74-FCC4-4D3BEC175EE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FT System Blank" pitchFamily="2" charset="0"/>
              </a:rPr>
              <a:t>Demand for Separate State (1960):</a:t>
            </a:r>
          </a:p>
          <a:p>
            <a:pPr lvl="1">
              <a:lnSpc>
                <a:spcPct val="150000"/>
              </a:lnSpc>
              <a:buClr>
                <a:srgbClr val="406BD9"/>
              </a:buClr>
              <a:buFont typeface="Courier New" panose="02070309020205020404" pitchFamily="49" charset="0"/>
              <a:buChar char="o"/>
            </a:pPr>
            <a:r>
              <a:rPr lang="en-US" dirty="0">
                <a:latin typeface="FT System Blank" pitchFamily="2" charset="0"/>
              </a:rPr>
              <a:t>July 1960: NPC delegation met the then Prime Minister, demanding a separate state within the Indian Union, named ‘Nagaland’.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482374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08DEE0-18B1-031C-089F-6DDC7C396E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487" y="1315615"/>
            <a:ext cx="10901313" cy="3909239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FT System Blank" pitchFamily="2" charset="0"/>
              </a:rPr>
              <a:t>4th September 1962: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The State of Nagaland Act, 1962 </a:t>
            </a:r>
            <a:r>
              <a:rPr lang="en-US" sz="2400" dirty="0">
                <a:latin typeface="FT System Blank" pitchFamily="2" charset="0"/>
              </a:rPr>
              <a:t>was passed following Presidential assent.</a:t>
            </a:r>
          </a:p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FT System Blank" pitchFamily="2" charset="0"/>
              </a:rPr>
              <a:t>December 1, 1963: Nagaland was inaugurated as the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16th state </a:t>
            </a:r>
            <a:r>
              <a:rPr lang="en-US" sz="2400" dirty="0">
                <a:latin typeface="FT System Blank" pitchFamily="2" charset="0"/>
              </a:rPr>
              <a:t>of India.</a:t>
            </a:r>
          </a:p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December 1 </a:t>
            </a:r>
            <a:r>
              <a:rPr lang="en-US" sz="2400" dirty="0">
                <a:latin typeface="FT System Blank" pitchFamily="2" charset="0"/>
              </a:rPr>
              <a:t>is celebrated as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Nagaland Statehood Day </a:t>
            </a:r>
            <a:r>
              <a:rPr lang="en-US" sz="2400" dirty="0">
                <a:latin typeface="FT System Blank" pitchFamily="2" charset="0"/>
              </a:rPr>
              <a:t>annually.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018431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A113A-AB6D-0144-2C64-5779A5F1B9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02433"/>
            <a:ext cx="8860971" cy="811763"/>
          </a:xfrm>
        </p:spPr>
        <p:txBody>
          <a:bodyPr>
            <a:normAutofit/>
          </a:bodyPr>
          <a:lstStyle/>
          <a:p>
            <a:r>
              <a:rPr lang="en-IN" sz="2800" spc="300" dirty="0">
                <a:solidFill>
                  <a:srgbClr val="406BD9"/>
                </a:solidFill>
                <a:latin typeface="FT System Blank" pitchFamily="2" charset="0"/>
              </a:rPr>
              <a:t>PRELIMS PRACTICE QUESTION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1F6F39-CD37-D860-F88F-4A6DC0D562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927" y="2258008"/>
            <a:ext cx="10879493" cy="3797559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dirty="0">
                <a:latin typeface="FT System Blank" pitchFamily="2" charset="0"/>
              </a:rPr>
              <a:t>Q. Which Article of the Constitution states special provisions with respect to the State of  Nagaland?</a:t>
            </a:r>
          </a:p>
          <a:p>
            <a:pPr algn="l">
              <a:lnSpc>
                <a:spcPct val="150000"/>
              </a:lnSpc>
            </a:pPr>
            <a:r>
              <a:rPr lang="en-US" dirty="0">
                <a:latin typeface="FT System Blank" pitchFamily="2" charset="0"/>
              </a:rPr>
              <a:t>(a) Article 352</a:t>
            </a:r>
          </a:p>
          <a:p>
            <a:pPr algn="l">
              <a:lnSpc>
                <a:spcPct val="150000"/>
              </a:lnSpc>
            </a:pPr>
            <a:r>
              <a:rPr lang="en-US" dirty="0">
                <a:latin typeface="FT System Blank" pitchFamily="2" charset="0"/>
              </a:rPr>
              <a:t>(b) Article 356</a:t>
            </a:r>
          </a:p>
          <a:p>
            <a:pPr algn="l">
              <a:lnSpc>
                <a:spcPct val="150000"/>
              </a:lnSpc>
            </a:pPr>
            <a:r>
              <a:rPr lang="en-US" dirty="0">
                <a:latin typeface="FT System Blank" pitchFamily="2" charset="0"/>
              </a:rPr>
              <a:t>(c) Article 370</a:t>
            </a:r>
          </a:p>
          <a:p>
            <a:pPr algn="l">
              <a:lnSpc>
                <a:spcPct val="150000"/>
              </a:lnSpc>
            </a:pPr>
            <a:r>
              <a:rPr lang="en-US" dirty="0">
                <a:latin typeface="FT System Blank" pitchFamily="2" charset="0"/>
              </a:rPr>
              <a:t>(d) Article 371 A</a:t>
            </a:r>
            <a:endParaRPr lang="en-IN" dirty="0">
              <a:latin typeface="FT System Blan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9841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64889-28CB-9A6F-00A9-4274564FD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IN" dirty="0"/>
            </a:br>
            <a:r>
              <a:rPr lang="en-IN" sz="3200" dirty="0">
                <a:solidFill>
                  <a:srgbClr val="0C9C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INDIGENOUS FAITH DAY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29202BB-280B-62C5-914F-2F716D72AC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6554"/>
          <a:stretch/>
        </p:blipFill>
        <p:spPr>
          <a:xfrm>
            <a:off x="3869303" y="1825625"/>
            <a:ext cx="4453394" cy="4066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7712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5831CF-4E48-71CE-107D-84841D651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54628"/>
          </a:xfrm>
        </p:spPr>
        <p:txBody>
          <a:bodyPr>
            <a:normAutofit/>
          </a:bodyPr>
          <a:lstStyle/>
          <a:p>
            <a:pPr algn="ctr"/>
            <a:r>
              <a:rPr lang="en-IN" sz="2800" spc="300" dirty="0">
                <a:solidFill>
                  <a:srgbClr val="406BD9"/>
                </a:solidFill>
                <a:latin typeface="FT System Blank" pitchFamily="2" charset="0"/>
              </a:rPr>
              <a:t>CONTEXT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38CC4FB-8F24-6C45-856C-346E83D599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4524" y="1391992"/>
            <a:ext cx="5765276" cy="435133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Indigenous Faith Day</a:t>
            </a:r>
            <a:r>
              <a:rPr lang="en-US" sz="2400" dirty="0">
                <a:latin typeface="FT System Blank" pitchFamily="2" charset="0"/>
              </a:rPr>
              <a:t>, celebrated in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Arunachal Pradesh </a:t>
            </a:r>
            <a:r>
              <a:rPr lang="en-US" sz="2400" dirty="0">
                <a:latin typeface="FT System Blank" pitchFamily="2" charset="0"/>
              </a:rPr>
              <a:t>on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December 1st </a:t>
            </a:r>
            <a:r>
              <a:rPr lang="en-US" sz="2400" dirty="0">
                <a:latin typeface="FT System Blank" pitchFamily="2" charset="0"/>
              </a:rPr>
              <a:t>annually, holds significant importance in preserving and promoting the diverse indigenous beliefs and practices of the region</a:t>
            </a:r>
            <a:endParaRPr lang="en-IN" sz="2400" dirty="0">
              <a:latin typeface="FT System Blank" pitchFamily="2" charset="0"/>
            </a:endParaRP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FB9ECDC-6104-602E-37EC-5A7935C3686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1543186"/>
            <a:ext cx="5181600" cy="3445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4486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352350-7A4B-3ABB-5BB5-BB1B4F0CA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2800" spc="300" dirty="0">
                <a:solidFill>
                  <a:srgbClr val="406BD9"/>
                </a:solidFill>
                <a:latin typeface="FT System Blank" pitchFamily="2" charset="0"/>
              </a:rPr>
              <a:t>KEY FACTS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3D95B2-B197-43F6-905E-305750C32E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816" y="1825625"/>
            <a:ext cx="11136984" cy="435133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FT System Blank" pitchFamily="2" charset="0"/>
              </a:rPr>
              <a:t>Arunachal Pradesh is home to over 100 ethnic tribal subgroups, each with its own unique language and dialect.</a:t>
            </a:r>
          </a:p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FT System Blank" pitchFamily="2" charset="0"/>
              </a:rPr>
              <a:t>Approximately 25% of the people in Arunachal Pradesh practice an indigenous religion known as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"</a:t>
            </a:r>
            <a:r>
              <a:rPr lang="en-US" sz="2400" dirty="0" err="1">
                <a:solidFill>
                  <a:srgbClr val="FF0000"/>
                </a:solidFill>
                <a:latin typeface="FT System Blank" pitchFamily="2" charset="0"/>
              </a:rPr>
              <a:t>Donyi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-Polo" (Sun-Moon).</a:t>
            </a:r>
          </a:p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FT System Blank" pitchFamily="2" charset="0"/>
              </a:rPr>
              <a:t>The state has a diverse religious composition, with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Christianity</a:t>
            </a:r>
            <a:r>
              <a:rPr lang="en-US" sz="2400" dirty="0">
                <a:latin typeface="FT System Blank" pitchFamily="2" charset="0"/>
              </a:rPr>
              <a:t> being the majority religion (30%), followed closely by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Hinduism </a:t>
            </a:r>
            <a:r>
              <a:rPr lang="en-US" sz="2400" dirty="0">
                <a:latin typeface="FT System Blank" pitchFamily="2" charset="0"/>
              </a:rPr>
              <a:t>(29%).</a:t>
            </a:r>
            <a:endParaRPr lang="en-IN" sz="2400" dirty="0">
              <a:latin typeface="FT System Blan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98379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C86B5-BDE4-8DF1-789E-947EA3E33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3200" dirty="0">
                <a:solidFill>
                  <a:srgbClr val="0C9C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MOUNT MARAPI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EE90773-8040-BB23-78AE-8719D2E9B0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32318" y="1966117"/>
            <a:ext cx="6327363" cy="3561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9896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37AC9BE-B0B8-7D2B-C97B-D32407403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35774"/>
          </a:xfrm>
        </p:spPr>
        <p:txBody>
          <a:bodyPr>
            <a:normAutofit/>
          </a:bodyPr>
          <a:lstStyle/>
          <a:p>
            <a:pPr algn="ctr"/>
            <a:r>
              <a:rPr lang="en-IN" sz="2800" spc="300" dirty="0">
                <a:solidFill>
                  <a:srgbClr val="406BD9"/>
                </a:solidFill>
                <a:latin typeface="FT System Blank" pitchFamily="2" charset="0"/>
              </a:rPr>
              <a:t>CONTEXT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B3337BB-ACFE-5BA9-BD35-D7C2309D87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2548" y="1744824"/>
            <a:ext cx="5774399" cy="250060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FT System Blank" pitchFamily="2" charset="0"/>
              </a:rPr>
              <a:t>Indonesia's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Mount </a:t>
            </a:r>
            <a:r>
              <a:rPr lang="en-US" sz="2400" dirty="0" err="1">
                <a:solidFill>
                  <a:srgbClr val="FF0000"/>
                </a:solidFill>
                <a:latin typeface="FT System Blank" pitchFamily="2" charset="0"/>
              </a:rPr>
              <a:t>Marapi</a:t>
            </a:r>
            <a:r>
              <a:rPr lang="en-US" sz="2400" dirty="0">
                <a:latin typeface="FT System Blank" pitchFamily="2" charset="0"/>
              </a:rPr>
              <a:t> erupted with white-and-gray ash plumes on 3rd of December 2023</a:t>
            </a:r>
            <a:endParaRPr lang="en-IN" sz="2400" dirty="0">
              <a:latin typeface="FT System Blank" pitchFamily="2" charset="0"/>
            </a:endParaRPr>
          </a:p>
        </p:txBody>
      </p:sp>
      <p:pic>
        <p:nvPicPr>
          <p:cNvPr id="2" name="Content Placeholder 1">
            <a:extLst>
              <a:ext uri="{FF2B5EF4-FFF2-40B4-BE49-F238E27FC236}">
                <a16:creationId xmlns:a16="http://schemas.microsoft.com/office/drawing/2014/main" id="{6F4BBF22-5BF0-AB01-C8E3-8F4C571A9FD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767349"/>
            <a:ext cx="3872285" cy="3872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3760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CA3D53E-4A61-1DE4-08E7-A317586DD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35774"/>
          </a:xfrm>
        </p:spPr>
        <p:txBody>
          <a:bodyPr>
            <a:normAutofit/>
          </a:bodyPr>
          <a:lstStyle/>
          <a:p>
            <a:pPr algn="ctr"/>
            <a:r>
              <a:rPr lang="en-IN" sz="2800" spc="300" dirty="0">
                <a:solidFill>
                  <a:srgbClr val="406BD9"/>
                </a:solidFill>
                <a:latin typeface="FT System Blank" pitchFamily="2" charset="0"/>
              </a:rPr>
              <a:t>KEY FACTS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C81479-6BDE-7146-1906-9D05353760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243" y="1539550"/>
            <a:ext cx="11127557" cy="4203779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FT System Blank" pitchFamily="2" charset="0"/>
              </a:rPr>
              <a:t>Mount Merapi, an active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stratovolcano</a:t>
            </a:r>
            <a:r>
              <a:rPr lang="en-US" sz="2400" dirty="0">
                <a:latin typeface="FT System Blank" pitchFamily="2" charset="0"/>
              </a:rPr>
              <a:t> located on the border between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Central Java </a:t>
            </a:r>
            <a:r>
              <a:rPr lang="en-US" sz="2400" dirty="0">
                <a:latin typeface="FT System Blank" pitchFamily="2" charset="0"/>
              </a:rPr>
              <a:t>and the Special Region of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Yogyakarta, </a:t>
            </a:r>
            <a:r>
              <a:rPr lang="en-US" sz="2400" dirty="0">
                <a:latin typeface="FT System Blank" pitchFamily="2" charset="0"/>
              </a:rPr>
              <a:t>erupted, sending ash plumes over 3,000 meters (9,800 feet) into the air. This eruption was part of its regular activity, as Merapi is known for its frequent eruptions.</a:t>
            </a:r>
          </a:p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FT System Blank" pitchFamily="2" charset="0"/>
              </a:rPr>
              <a:t> Merapi, active since 1548, derives its name from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 Sanskrit </a:t>
            </a:r>
            <a:r>
              <a:rPr lang="en-US" sz="2400" dirty="0">
                <a:latin typeface="FT System Blank" pitchFamily="2" charset="0"/>
              </a:rPr>
              <a:t>and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Javanese</a:t>
            </a:r>
            <a:r>
              <a:rPr lang="en-US" sz="2400" dirty="0">
                <a:latin typeface="FT System Blank" pitchFamily="2" charset="0"/>
              </a:rPr>
              <a:t> words for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'mountain' </a:t>
            </a:r>
            <a:r>
              <a:rPr lang="en-US" sz="2400" dirty="0">
                <a:latin typeface="FT System Blank" pitchFamily="2" charset="0"/>
              </a:rPr>
              <a:t>and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'fire', </a:t>
            </a:r>
            <a:r>
              <a:rPr lang="en-US" sz="2400" dirty="0">
                <a:latin typeface="FT System Blank" pitchFamily="2" charset="0"/>
              </a:rPr>
              <a:t>reflecting regional cultural integration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5084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00832-FB30-EABE-6F2E-0F285AA8BB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38539"/>
            <a:ext cx="9224866" cy="774441"/>
          </a:xfrm>
        </p:spPr>
        <p:txBody>
          <a:bodyPr>
            <a:normAutofit/>
          </a:bodyPr>
          <a:lstStyle/>
          <a:p>
            <a:r>
              <a:rPr lang="en-IN" sz="2800" spc="300" dirty="0">
                <a:solidFill>
                  <a:srgbClr val="406BD9"/>
                </a:solidFill>
                <a:latin typeface="FT System Blank" pitchFamily="2" charset="0"/>
              </a:rPr>
              <a:t>PRELIMS PRACTICE QUESTION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8189DD-E7F7-57C2-5700-CCF7FC18EA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7909" y="1567543"/>
            <a:ext cx="10870163" cy="5038530"/>
          </a:xfrm>
        </p:spPr>
        <p:txBody>
          <a:bodyPr>
            <a:noAutofit/>
          </a:bodyPr>
          <a:lstStyle/>
          <a:p>
            <a:pPr algn="l"/>
            <a:r>
              <a:rPr lang="en-US" dirty="0" err="1">
                <a:latin typeface="FT System Blank" pitchFamily="2" charset="0"/>
              </a:rPr>
              <a:t>Q.Which</a:t>
            </a:r>
            <a:r>
              <a:rPr lang="en-US" dirty="0">
                <a:latin typeface="FT System Blank" pitchFamily="2" charset="0"/>
              </a:rPr>
              <a:t> of the following types of volcanoes is characterized by highly explosive eruptions and steep-sided profiles?</a:t>
            </a:r>
          </a:p>
          <a:p>
            <a:pPr algn="l"/>
            <a:r>
              <a:rPr lang="en-US" dirty="0">
                <a:latin typeface="FT System Blank" pitchFamily="2" charset="0"/>
              </a:rPr>
              <a:t>a) Shield volcano</a:t>
            </a:r>
          </a:p>
          <a:p>
            <a:pPr algn="l"/>
            <a:r>
              <a:rPr lang="en-US" dirty="0">
                <a:latin typeface="FT System Blank" pitchFamily="2" charset="0"/>
              </a:rPr>
              <a:t>b) Stratovolcano</a:t>
            </a:r>
          </a:p>
          <a:p>
            <a:pPr algn="l"/>
            <a:r>
              <a:rPr lang="en-US" dirty="0">
                <a:latin typeface="FT System Blank" pitchFamily="2" charset="0"/>
              </a:rPr>
              <a:t>c) Cinder cone</a:t>
            </a:r>
          </a:p>
          <a:p>
            <a:pPr algn="l"/>
            <a:r>
              <a:rPr lang="en-US" dirty="0">
                <a:latin typeface="FT System Blank" pitchFamily="2" charset="0"/>
              </a:rPr>
              <a:t>d) Lava dome</a:t>
            </a:r>
          </a:p>
          <a:p>
            <a:pPr algn="l"/>
            <a:r>
              <a:rPr lang="en-US" dirty="0">
                <a:latin typeface="FT System Blank" pitchFamily="2" charset="0"/>
              </a:rPr>
              <a:t>Select the correct answer using the codes below:</a:t>
            </a:r>
          </a:p>
          <a:p>
            <a:pPr algn="l"/>
            <a:r>
              <a:rPr lang="en-US" dirty="0">
                <a:latin typeface="FT System Blank" pitchFamily="2" charset="0"/>
              </a:rPr>
              <a:t>A) Only a and b</a:t>
            </a:r>
          </a:p>
          <a:p>
            <a:pPr algn="l"/>
            <a:r>
              <a:rPr lang="en-US" dirty="0">
                <a:latin typeface="FT System Blank" pitchFamily="2" charset="0"/>
              </a:rPr>
              <a:t>B) Only b and c</a:t>
            </a:r>
          </a:p>
          <a:p>
            <a:pPr algn="l"/>
            <a:r>
              <a:rPr lang="en-US" dirty="0">
                <a:latin typeface="FT System Blank" pitchFamily="2" charset="0"/>
              </a:rPr>
              <a:t>C) Only b</a:t>
            </a:r>
          </a:p>
          <a:p>
            <a:pPr algn="l"/>
            <a:r>
              <a:rPr lang="en-US" dirty="0">
                <a:latin typeface="FT System Blank" pitchFamily="2" charset="0"/>
              </a:rPr>
              <a:t>D) Only c and d</a:t>
            </a:r>
            <a:endParaRPr lang="en-IN" dirty="0">
              <a:latin typeface="FT System Blan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234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DDC67E1-4F8D-E3DB-6CE7-85D32D7B8F4D}"/>
              </a:ext>
            </a:extLst>
          </p:cNvPr>
          <p:cNvSpPr txBox="1"/>
          <p:nvPr/>
        </p:nvSpPr>
        <p:spPr>
          <a:xfrm>
            <a:off x="3046750" y="2353457"/>
            <a:ext cx="6262141" cy="16605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406BD9"/>
                </a:solidFill>
                <a:effectLst/>
                <a:uLnTx/>
                <a:uFillTx/>
                <a:latin typeface="FT System Blank Thin" pitchFamily="2" charset="0"/>
                <a:ea typeface="+mn-ea"/>
                <a:cs typeface="+mn-cs"/>
              </a:rPr>
              <a:t>By the 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406BD9"/>
                </a:solidFill>
                <a:effectLst/>
                <a:uLnTx/>
                <a:uFillTx/>
                <a:latin typeface="FT System Blank" pitchFamily="2" charset="0"/>
                <a:ea typeface="+mn-ea"/>
                <a:cs typeface="+mn-cs"/>
              </a:rPr>
              <a:t>Officers,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406BD9"/>
                </a:solidFill>
                <a:effectLst/>
                <a:uLnTx/>
                <a:uFillTx/>
                <a:latin typeface="FT System Blank Thin" pitchFamily="2" charset="0"/>
                <a:ea typeface="+mn-ea"/>
                <a:cs typeface="+mn-cs"/>
              </a:rPr>
              <a:t>​</a:t>
            </a:r>
            <a:b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406BD9"/>
                </a:solidFill>
                <a:effectLst/>
                <a:uLnTx/>
                <a:uFillTx/>
                <a:latin typeface="FT System Blank Thin" pitchFamily="2" charset="0"/>
                <a:ea typeface="+mn-ea"/>
                <a:cs typeface="+mn-cs"/>
              </a:rPr>
            </a:b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406BD9"/>
                </a:solidFill>
                <a:effectLst/>
                <a:uLnTx/>
                <a:uFillTx/>
                <a:latin typeface="FT System Blank Thin" pitchFamily="2" charset="0"/>
                <a:ea typeface="+mn-ea"/>
                <a:cs typeface="+mn-cs"/>
              </a:rPr>
              <a:t>For the 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406BD9"/>
                </a:solidFill>
                <a:effectLst/>
                <a:uLnTx/>
                <a:uFillTx/>
                <a:latin typeface="FT System Blank" pitchFamily="2" charset="0"/>
                <a:ea typeface="+mn-ea"/>
                <a:cs typeface="+mn-cs"/>
              </a:rPr>
              <a:t>Officers</a:t>
            </a:r>
            <a:endParaRPr kumimoji="0" lang="en-IN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8107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</TotalTime>
  <Words>1031</Words>
  <Application>Microsoft Office PowerPoint</Application>
  <PresentationFormat>Widescreen</PresentationFormat>
  <Paragraphs>93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3" baseType="lpstr">
      <vt:lpstr>Arial</vt:lpstr>
      <vt:lpstr>Calibri</vt:lpstr>
      <vt:lpstr>Calibri Light</vt:lpstr>
      <vt:lpstr>Courier New</vt:lpstr>
      <vt:lpstr>FT System Blank</vt:lpstr>
      <vt:lpstr>FT System Blank Thin</vt:lpstr>
      <vt:lpstr>Times New Roman</vt:lpstr>
      <vt:lpstr>Wingdings</vt:lpstr>
      <vt:lpstr>Office Theme</vt:lpstr>
      <vt:lpstr>MOST IMPORTANT TOPICS</vt:lpstr>
      <vt:lpstr>PRELIMS PRACTICE QUESTION</vt:lpstr>
      <vt:lpstr>PRELIMS PRACTICE QUESTION</vt:lpstr>
      <vt:lpstr> DR. RAJENDRA PRASAD</vt:lpstr>
      <vt:lpstr>CONTEXT</vt:lpstr>
      <vt:lpstr>ABOUT </vt:lpstr>
      <vt:lpstr>FREEDOM STRUGGLE INVOLVEMENT</vt:lpstr>
      <vt:lpstr>CONSTITUENT ASSEMBLY AND PRESIDENCY</vt:lpstr>
      <vt:lpstr>ADDITIONAL FACTS</vt:lpstr>
      <vt:lpstr>HORNBILL FESTIVAL AND STATEHOOD DAY OF NAGALAND</vt:lpstr>
      <vt:lpstr>CONTEXT</vt:lpstr>
      <vt:lpstr>EVENT DETAILS</vt:lpstr>
      <vt:lpstr>ABOUT THE HORNBILL FESTIVAL</vt:lpstr>
      <vt:lpstr> STATEHOOD OF NAGALAND:BACKGROUND (UNTIL 1957) </vt:lpstr>
      <vt:lpstr>PowerPoint Presentation</vt:lpstr>
      <vt:lpstr>PRELIMS PRACTICE QUESTION</vt:lpstr>
      <vt:lpstr> INDIGENOUS FAITH DAY</vt:lpstr>
      <vt:lpstr>CONTEXT</vt:lpstr>
      <vt:lpstr>KEY FACTS</vt:lpstr>
      <vt:lpstr>MOUNT MARAPI </vt:lpstr>
      <vt:lpstr>CONTEXT</vt:lpstr>
      <vt:lpstr>KEY FACTS</vt:lpstr>
      <vt:lpstr>PRELIMS PRACTICE QUESTION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MOST IMPORTANT TOPICS</dc:title>
  <dc:creator>rimjhimkalita38@gmail.com</dc:creator>
  <cp:lastModifiedBy>pradipta bharadwaj</cp:lastModifiedBy>
  <cp:revision>4</cp:revision>
  <dcterms:created xsi:type="dcterms:W3CDTF">2023-12-04T09:05:31Z</dcterms:created>
  <dcterms:modified xsi:type="dcterms:W3CDTF">2023-12-05T06:43:21Z</dcterms:modified>
</cp:coreProperties>
</file>